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94" r:id="rId2"/>
    <p:sldId id="293" r:id="rId3"/>
    <p:sldId id="304" r:id="rId4"/>
    <p:sldId id="301" r:id="rId5"/>
    <p:sldId id="305" r:id="rId6"/>
    <p:sldId id="295" r:id="rId7"/>
    <p:sldId id="306" r:id="rId8"/>
    <p:sldId id="296" r:id="rId9"/>
    <p:sldId id="307" r:id="rId10"/>
    <p:sldId id="297" r:id="rId11"/>
    <p:sldId id="308" r:id="rId12"/>
    <p:sldId id="298" r:id="rId13"/>
    <p:sldId id="309" r:id="rId14"/>
    <p:sldId id="299" r:id="rId15"/>
    <p:sldId id="310" r:id="rId16"/>
    <p:sldId id="300" r:id="rId17"/>
    <p:sldId id="311" r:id="rId18"/>
    <p:sldId id="302" r:id="rId19"/>
    <p:sldId id="312" r:id="rId20"/>
    <p:sldId id="278" r:id="rId21"/>
    <p:sldId id="292" r:id="rId22"/>
    <p:sldId id="279" r:id="rId23"/>
    <p:sldId id="303" r:id="rId24"/>
    <p:sldId id="270" r:id="rId25"/>
    <p:sldId id="314" r:id="rId26"/>
    <p:sldId id="313" r:id="rId27"/>
    <p:sldId id="315" r:id="rId28"/>
    <p:sldId id="316" r:id="rId29"/>
    <p:sldId id="317" r:id="rId30"/>
    <p:sldId id="318" r:id="rId31"/>
    <p:sldId id="319" r:id="rId32"/>
    <p:sldId id="320" r:id="rId33"/>
    <p:sldId id="322" r:id="rId34"/>
    <p:sldId id="321" r:id="rId35"/>
    <p:sldId id="286" r:id="rId36"/>
    <p:sldId id="323" r:id="rId37"/>
    <p:sldId id="287" r:id="rId38"/>
    <p:sldId id="290" r:id="rId39"/>
    <p:sldId id="288" r:id="rId40"/>
    <p:sldId id="324" r:id="rId41"/>
    <p:sldId id="326" r:id="rId42"/>
    <p:sldId id="327" r:id="rId43"/>
    <p:sldId id="325" r:id="rId44"/>
    <p:sldId id="289" r:id="rId45"/>
    <p:sldId id="328" r:id="rId46"/>
    <p:sldId id="329" r:id="rId47"/>
    <p:sldId id="330" r:id="rId48"/>
    <p:sldId id="331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31" y="-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A3A26-E6AA-49C9-8730-3A5A8C42C282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4CEC2-8066-413E-92EF-48A4D55C3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5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https://www.hopenglish.com/united-airlines-commercial-2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4CEC2-8066-413E-92EF-48A4D55C384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67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8/1/2020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說說看這些商店的中文名稱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9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5724525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844824"/>
            <a:ext cx="38779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>
                <a:solidFill>
                  <a:srgbClr val="FF0000"/>
                </a:solidFill>
              </a:rPr>
              <a:t>漢堡</a:t>
            </a:r>
            <a:r>
              <a:rPr lang="zh-TW" altLang="en-US" sz="9600" dirty="0" smtClean="0">
                <a:solidFill>
                  <a:srgbClr val="FF0000"/>
                </a:solidFill>
              </a:rPr>
              <a:t>王</a:t>
            </a:r>
            <a:endParaRPr lang="en-US" altLang="zh-TW" sz="9600" dirty="0">
              <a:solidFill>
                <a:srgbClr val="FF0000"/>
              </a:solidFill>
            </a:endParaRPr>
          </a:p>
          <a:p>
            <a:r>
              <a:rPr lang="zh-TW" altLang="en-US" sz="9600" dirty="0" smtClean="0">
                <a:solidFill>
                  <a:srgbClr val="FF0000"/>
                </a:solidFill>
              </a:rPr>
              <a:t>汉</a:t>
            </a:r>
            <a:r>
              <a:rPr lang="zh-TW" altLang="en-US" sz="9600" dirty="0">
                <a:solidFill>
                  <a:srgbClr val="FF0000"/>
                </a:solidFill>
              </a:rPr>
              <a:t>堡王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5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87692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34888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</a:rPr>
              <a:t>必勝客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3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44842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3597" y="1700808"/>
            <a:ext cx="510909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</a:rPr>
              <a:t>美國銀</a:t>
            </a:r>
            <a:r>
              <a:rPr lang="zh-TW" altLang="en-US" sz="9600" dirty="0" smtClean="0">
                <a:solidFill>
                  <a:srgbClr val="FF0000"/>
                </a:solidFill>
              </a:rPr>
              <a:t>行</a:t>
            </a:r>
            <a:endParaRPr lang="en-US" altLang="zh-TW" sz="9600" dirty="0">
              <a:solidFill>
                <a:srgbClr val="FF0000"/>
              </a:solidFill>
            </a:endParaRPr>
          </a:p>
          <a:p>
            <a:r>
              <a:rPr lang="zh-TW" altLang="en-US" sz="9600" dirty="0" smtClean="0">
                <a:solidFill>
                  <a:srgbClr val="FF0000"/>
                </a:solidFill>
              </a:rPr>
              <a:t>美</a:t>
            </a:r>
            <a:r>
              <a:rPr lang="zh-TW" altLang="en-US" sz="9600" dirty="0">
                <a:solidFill>
                  <a:srgbClr val="FF0000"/>
                </a:solidFill>
              </a:rPr>
              <a:t>国银行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2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236" y="1124744"/>
            <a:ext cx="667702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143341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</a:rPr>
              <a:t>肯德基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26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0104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4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628800"/>
            <a:ext cx="634019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</a:rPr>
              <a:t>迪士尼樂</a:t>
            </a:r>
            <a:r>
              <a:rPr lang="zh-TW" altLang="en-US" sz="9600" dirty="0" smtClean="0">
                <a:solidFill>
                  <a:srgbClr val="FF0000"/>
                </a:solidFill>
              </a:rPr>
              <a:t>園</a:t>
            </a:r>
            <a:endParaRPr lang="en-US" altLang="zh-TW" sz="9600" dirty="0">
              <a:solidFill>
                <a:srgbClr val="FF0000"/>
              </a:solidFill>
            </a:endParaRPr>
          </a:p>
          <a:p>
            <a:r>
              <a:rPr lang="zh-TW" altLang="en-US" sz="9600" dirty="0" smtClean="0">
                <a:solidFill>
                  <a:srgbClr val="FF0000"/>
                </a:solidFill>
              </a:rPr>
              <a:t>迪</a:t>
            </a:r>
            <a:r>
              <a:rPr lang="zh-TW" altLang="en-US" sz="9600" dirty="0">
                <a:solidFill>
                  <a:srgbClr val="FF0000"/>
                </a:solidFill>
              </a:rPr>
              <a:t>士尼乐园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0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28277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8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44624"/>
            <a:ext cx="9001000" cy="1143000"/>
          </a:xfrm>
        </p:spPr>
        <p:txBody>
          <a:bodyPr>
            <a:normAutofit fontScale="90000"/>
          </a:bodyPr>
          <a:lstStyle/>
          <a:p>
            <a:r>
              <a:rPr lang="zh-TW" altLang="en-US" sz="4000" dirty="0" smtClean="0">
                <a:latin typeface="王漢宗空疊圓繁" pitchFamily="2" charset="-120"/>
                <a:ea typeface="王漢宗空疊圓繁" pitchFamily="2" charset="-120"/>
              </a:rPr>
              <a:t>請猜猜看這些中文名稱是指英文的什麼商</a:t>
            </a:r>
            <a:r>
              <a:rPr lang="zh-TW" altLang="en-US" sz="4000" dirty="0" smtClean="0">
                <a:latin typeface="王漢宗空疊圓繁" pitchFamily="2" charset="-120"/>
                <a:ea typeface="王漢宗空疊圓繁" pitchFamily="2" charset="-120"/>
              </a:rPr>
              <a:t>店</a:t>
            </a:r>
            <a:r>
              <a:rPr lang="en-US" altLang="zh-TW" sz="4000" dirty="0" smtClean="0">
                <a:latin typeface="王漢宗空疊圓繁" pitchFamily="2" charset="-120"/>
                <a:ea typeface="王漢宗空疊圓繁" pitchFamily="2" charset="-120"/>
              </a:rPr>
              <a:t>?</a:t>
            </a:r>
            <a:endParaRPr lang="en-US" sz="3600" dirty="0">
              <a:latin typeface="王漢宗空疊圓繁" pitchFamily="2" charset="-120"/>
              <a:ea typeface="王漢宗空疊圓繁" pitchFamily="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75656" y="1052736"/>
            <a:ext cx="9144000" cy="6120680"/>
          </a:xfrm>
        </p:spPr>
        <p:txBody>
          <a:bodyPr/>
          <a:lstStyle/>
          <a:p>
            <a:r>
              <a:rPr lang="zh-TW" altLang="en-US" sz="3600" dirty="0" smtClean="0"/>
              <a:t>梅西百貨</a:t>
            </a:r>
            <a:endParaRPr lang="en-US" altLang="zh-TW" sz="3600" dirty="0" smtClean="0"/>
          </a:p>
          <a:p>
            <a:r>
              <a:rPr lang="zh-TW" altLang="en-US" sz="3600" dirty="0" smtClean="0"/>
              <a:t>玩具</a:t>
            </a:r>
            <a:r>
              <a:rPr lang="zh-TW" altLang="en-US" sz="3600" u="sng" dirty="0" smtClean="0"/>
              <a:t>反斗</a:t>
            </a:r>
            <a:r>
              <a:rPr lang="zh-TW" altLang="en-US" sz="3600" dirty="0" smtClean="0"/>
              <a:t>城</a:t>
            </a:r>
            <a:endParaRPr lang="en-US" altLang="zh-TW" sz="3600" dirty="0" smtClean="0"/>
          </a:p>
          <a:p>
            <a:r>
              <a:rPr lang="zh-TW" altLang="en-US" sz="3600" dirty="0" smtClean="0"/>
              <a:t>健安喜</a:t>
            </a:r>
            <a:endParaRPr lang="en-US" altLang="zh-TW" sz="3600" dirty="0" smtClean="0"/>
          </a:p>
          <a:p>
            <a:r>
              <a:rPr lang="zh-TW" altLang="en-US" sz="3600" dirty="0" smtClean="0"/>
              <a:t>美體小舖</a:t>
            </a:r>
            <a:endParaRPr lang="en-US" altLang="zh-TW" sz="3600" dirty="0" smtClean="0"/>
          </a:p>
          <a:p>
            <a:r>
              <a:rPr lang="zh-TW" altLang="en-US" sz="3600" dirty="0" smtClean="0"/>
              <a:t>酷聖石冰淇淋</a:t>
            </a:r>
            <a:endParaRPr lang="en-US" altLang="zh-TW" sz="3600" dirty="0" smtClean="0"/>
          </a:p>
          <a:p>
            <a:r>
              <a:rPr lang="zh-TW" altLang="en-US" sz="3600" dirty="0" smtClean="0"/>
              <a:t>時思糖果</a:t>
            </a:r>
            <a:endParaRPr lang="en-US" altLang="zh-TW" sz="3600" dirty="0" smtClean="0"/>
          </a:p>
          <a:p>
            <a:r>
              <a:rPr lang="zh-TW" altLang="en-US" sz="3600" dirty="0" smtClean="0"/>
              <a:t>花旗銀行</a:t>
            </a:r>
            <a:endParaRPr lang="en-US" altLang="zh-TW" sz="3600" dirty="0" smtClean="0"/>
          </a:p>
          <a:p>
            <a:r>
              <a:rPr lang="zh-TW" altLang="en-US" sz="3600" dirty="0" smtClean="0"/>
              <a:t>健寶園</a:t>
            </a:r>
            <a:endParaRPr lang="en-US" sz="3600" dirty="0"/>
          </a:p>
        </p:txBody>
      </p:sp>
      <p:pic>
        <p:nvPicPr>
          <p:cNvPr id="12" name="圖片 11" descr="看猜猜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3429000"/>
            <a:ext cx="2052000" cy="20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44624"/>
            <a:ext cx="9001000" cy="1143000"/>
          </a:xfrm>
        </p:spPr>
        <p:txBody>
          <a:bodyPr>
            <a:normAutofit fontScale="90000"/>
          </a:bodyPr>
          <a:lstStyle/>
          <a:p>
            <a:r>
              <a:rPr lang="zh-TW" altLang="en-US" sz="4000" dirty="0" smtClean="0">
                <a:latin typeface="王漢宗空疊圓繁" pitchFamily="2" charset="-120"/>
                <a:ea typeface="王漢宗空疊圓繁" pitchFamily="2" charset="-120"/>
              </a:rPr>
              <a:t>請猜猜看這些中文名稱是指英文的什麼商</a:t>
            </a:r>
            <a:r>
              <a:rPr lang="zh-TW" altLang="en-US" sz="4000" dirty="0" smtClean="0">
                <a:latin typeface="王漢宗空疊圓繁" pitchFamily="2" charset="-120"/>
                <a:ea typeface="王漢宗空疊圓繁" pitchFamily="2" charset="-120"/>
              </a:rPr>
              <a:t>店</a:t>
            </a:r>
            <a:r>
              <a:rPr lang="en-US" altLang="zh-TW" sz="4000" dirty="0" smtClean="0">
                <a:latin typeface="王漢宗空疊圓繁" pitchFamily="2" charset="-120"/>
                <a:ea typeface="王漢宗空疊圓繁" pitchFamily="2" charset="-120"/>
              </a:rPr>
              <a:t>?</a:t>
            </a:r>
            <a:endParaRPr lang="en-US" sz="3600" dirty="0">
              <a:latin typeface="王漢宗空疊圓繁" pitchFamily="2" charset="-120"/>
              <a:ea typeface="王漢宗空疊圓繁" pitchFamily="2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6512" y="1124744"/>
            <a:ext cx="9144000" cy="6120680"/>
          </a:xfrm>
        </p:spPr>
        <p:txBody>
          <a:bodyPr/>
          <a:lstStyle/>
          <a:p>
            <a:r>
              <a:rPr lang="zh-TW" altLang="en-US" sz="3600" dirty="0" smtClean="0"/>
              <a:t>梅西百貨</a:t>
            </a:r>
            <a:endParaRPr lang="en-US" altLang="zh-TW" sz="3600" dirty="0" smtClean="0"/>
          </a:p>
          <a:p>
            <a:r>
              <a:rPr lang="zh-TW" altLang="en-US" sz="3600" dirty="0" smtClean="0"/>
              <a:t>玩具</a:t>
            </a:r>
            <a:r>
              <a:rPr lang="zh-TW" altLang="en-US" sz="3600" u="sng" dirty="0" smtClean="0"/>
              <a:t>反斗</a:t>
            </a:r>
            <a:r>
              <a:rPr lang="zh-TW" altLang="en-US" sz="3600" dirty="0" smtClean="0"/>
              <a:t>城</a:t>
            </a:r>
            <a:endParaRPr lang="en-US" altLang="zh-TW" sz="3600" dirty="0" smtClean="0"/>
          </a:p>
          <a:p>
            <a:r>
              <a:rPr lang="zh-TW" altLang="en-US" sz="3600" dirty="0" smtClean="0"/>
              <a:t>健安喜</a:t>
            </a:r>
            <a:endParaRPr lang="en-US" altLang="zh-TW" sz="3600" dirty="0" smtClean="0"/>
          </a:p>
          <a:p>
            <a:r>
              <a:rPr lang="zh-TW" altLang="en-US" sz="3600" dirty="0" smtClean="0"/>
              <a:t>美體小舖</a:t>
            </a:r>
            <a:endParaRPr lang="en-US" altLang="zh-TW" sz="3600" dirty="0" smtClean="0"/>
          </a:p>
          <a:p>
            <a:r>
              <a:rPr lang="zh-TW" altLang="en-US" sz="3600" dirty="0" smtClean="0"/>
              <a:t>酷聖石冰淇淋</a:t>
            </a:r>
            <a:endParaRPr lang="en-US" altLang="zh-TW" sz="3600" dirty="0" smtClean="0"/>
          </a:p>
          <a:p>
            <a:r>
              <a:rPr lang="zh-TW" altLang="en-US" sz="3600" dirty="0" smtClean="0"/>
              <a:t>時思糖果</a:t>
            </a:r>
            <a:endParaRPr lang="en-US" altLang="zh-TW" sz="3600" dirty="0" smtClean="0"/>
          </a:p>
          <a:p>
            <a:r>
              <a:rPr lang="zh-TW" altLang="en-US" sz="3600" dirty="0" smtClean="0"/>
              <a:t>花旗銀行</a:t>
            </a:r>
            <a:endParaRPr lang="en-US" altLang="zh-TW" sz="3600" dirty="0" smtClean="0"/>
          </a:p>
          <a:p>
            <a:r>
              <a:rPr lang="zh-TW" altLang="en-US" sz="3600" dirty="0" smtClean="0"/>
              <a:t>健寶園</a:t>
            </a:r>
            <a:endParaRPr lang="en-US" sz="3600" dirty="0"/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2987824" y="1196752"/>
            <a:ext cx="2088232" cy="495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Macy’s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2987824" y="1844824"/>
            <a:ext cx="2376264" cy="4956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Toys “R” Us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3059832" y="2645296"/>
            <a:ext cx="2088232" cy="495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GNC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068216" y="3140968"/>
            <a:ext cx="2583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The Body Shop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3419872" y="3869432"/>
            <a:ext cx="2088232" cy="495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Cold Stone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內容版面配置區 2"/>
          <p:cNvSpPr txBox="1">
            <a:spLocks/>
          </p:cNvSpPr>
          <p:nvPr/>
        </p:nvSpPr>
        <p:spPr>
          <a:xfrm>
            <a:off x="2483768" y="4517504"/>
            <a:ext cx="2088232" cy="495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See’s Candy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2627784" y="5085184"/>
            <a:ext cx="209661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Citi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Bank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內容版面配置區 2"/>
          <p:cNvSpPr txBox="1">
            <a:spLocks/>
          </p:cNvSpPr>
          <p:nvPr/>
        </p:nvSpPr>
        <p:spPr>
          <a:xfrm>
            <a:off x="2339752" y="5813648"/>
            <a:ext cx="2088232" cy="4956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Gymboree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圖片 11" descr="看猜猜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359128"/>
            <a:ext cx="2052000" cy="20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4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34678"/>
            <a:ext cx="8229600" cy="5314602"/>
          </a:xfrm>
          <a:noFill/>
          <a:ln w="7620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TW" altLang="en-US" sz="20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外來詞</a:t>
            </a:r>
            <a:endParaRPr lang="en-US" sz="20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4392488" cy="615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848" y="410588"/>
            <a:ext cx="4421632" cy="600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44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內容版面配置區 10" descr="Jacob_Davi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662480" y="4146312"/>
            <a:ext cx="6864" cy="8413"/>
          </a:xfrm>
        </p:spPr>
      </p:pic>
      <p:pic>
        <p:nvPicPr>
          <p:cNvPr id="6147" name="Picture 3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8" name="Picture 4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pic>
        <p:nvPicPr>
          <p:cNvPr id="6149" name="Picture 5" descr="C:\Users\Elaine\Documents\慈濟爾灣2015-2016\第三週\Jacob_Dav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568" y="3424793"/>
            <a:ext cx="6864" cy="8413"/>
          </a:xfrm>
          <a:prstGeom prst="rect">
            <a:avLst/>
          </a:prstGeom>
          <a:noFill/>
        </p:spPr>
      </p:pic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784976" cy="4896544"/>
          </a:xfrm>
        </p:spPr>
        <p:txBody>
          <a:bodyPr>
            <a:normAutofit/>
          </a:bodyPr>
          <a:lstStyle/>
          <a:p>
            <a:pPr lvl="0" algn="l"/>
            <a:r>
              <a:rPr lang="en-US" altLang="zh-TW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 </a:t>
            </a:r>
            <a:r>
              <a:rPr lang="zh-TW" alt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中文的外來詞大多數是從哪裡來</a:t>
            </a:r>
            <a:r>
              <a:rPr 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br>
              <a:rPr 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中文的外來詞形式有幾種</a:t>
            </a:r>
            <a:r>
              <a:rPr 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620688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6000" kern="100" dirty="0">
                <a:latin typeface="Times New Roman"/>
                <a:ea typeface="標楷體"/>
                <a:cs typeface="新細明體"/>
              </a:rPr>
              <a:t>中文裡的「外來詞」，大致分為四種形式：</a:t>
            </a:r>
            <a:endParaRPr lang="en-US" sz="6000" kern="100" dirty="0">
              <a:latin typeface="Times New Roman"/>
              <a:ea typeface="新細明體"/>
            </a:endParaRPr>
          </a:p>
          <a:p>
            <a:endParaRPr lang="en-US" altLang="zh-TW" sz="6000" kern="100" dirty="0" smtClean="0">
              <a:ea typeface="標楷體"/>
              <a:cs typeface="新細明體"/>
            </a:endParaRPr>
          </a:p>
          <a:p>
            <a:r>
              <a:rPr lang="zh-TW" altLang="en-US" sz="6000" kern="100" dirty="0" smtClean="0">
                <a:ea typeface="標楷體"/>
                <a:cs typeface="新細明體"/>
              </a:rPr>
              <a:t>第</a:t>
            </a:r>
            <a:r>
              <a:rPr lang="zh-TW" altLang="en-US" sz="6000" kern="100" dirty="0">
                <a:ea typeface="標楷體"/>
                <a:cs typeface="新細明體"/>
              </a:rPr>
              <a:t>一種形式是</a:t>
            </a:r>
            <a:r>
              <a:rPr lang="zh-TW" altLang="en-US" sz="6000" kern="100" dirty="0">
                <a:solidFill>
                  <a:srgbClr val="FF0000"/>
                </a:solidFill>
                <a:ea typeface="標楷體"/>
                <a:cs typeface="新細明體"/>
              </a:rPr>
              <a:t>音譯</a:t>
            </a:r>
            <a:r>
              <a:rPr lang="zh-TW" altLang="en-US" sz="6000" kern="100" dirty="0">
                <a:ea typeface="標楷體"/>
                <a:cs typeface="新細明體"/>
              </a:rPr>
              <a:t>，就是用中文字拼寫出詞的發音。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73029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600" y="260648"/>
            <a:ext cx="72008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巧克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力</a:t>
            </a:r>
            <a:r>
              <a:rPr lang="en-US" altLang="zh-TW" sz="54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chocolate</a:t>
            </a:r>
          </a:p>
          <a:p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維</a:t>
            </a:r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他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命</a:t>
            </a:r>
            <a:r>
              <a:rPr lang="en-US" altLang="zh-TW" sz="54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vitamin</a:t>
            </a:r>
          </a:p>
          <a:p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吉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他</a:t>
            </a:r>
            <a:r>
              <a:rPr lang="en-US" altLang="zh-TW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guitar</a:t>
            </a:r>
          </a:p>
          <a:p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咖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啡</a:t>
            </a:r>
            <a:r>
              <a:rPr lang="en-US" altLang="zh-TW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coffee</a:t>
            </a:r>
          </a:p>
          <a:p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酷</a:t>
            </a:r>
            <a:r>
              <a:rPr lang="en-US" altLang="zh-TW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cool</a:t>
            </a:r>
          </a:p>
          <a:p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磅</a:t>
            </a:r>
            <a:r>
              <a:rPr lang="en-US" altLang="zh-TW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pound</a:t>
            </a:r>
          </a:p>
          <a:p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林</a:t>
            </a:r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肯</a:t>
            </a:r>
            <a:r>
              <a:rPr lang="en-US" altLang="zh-TW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Lincoln</a:t>
            </a:r>
            <a:endParaRPr lang="en-US" sz="54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9094"/>
            <a:ext cx="1416169" cy="13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1604508"/>
            <a:ext cx="1577149" cy="13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98395"/>
            <a:ext cx="852116" cy="147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284984"/>
            <a:ext cx="1385443" cy="113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51247"/>
            <a:ext cx="1186260" cy="1372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605" y="5013176"/>
            <a:ext cx="1211213" cy="14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512" y="5445224"/>
            <a:ext cx="1850833" cy="108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11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1628800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kern="100" dirty="0">
                <a:latin typeface="Times New Roman"/>
                <a:ea typeface="標楷體"/>
                <a:cs typeface="新細明體"/>
              </a:rPr>
              <a:t>第二種形式是</a:t>
            </a:r>
            <a:r>
              <a:rPr lang="zh-TW" altLang="en-US" sz="5400" kern="100" dirty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意譯</a:t>
            </a:r>
            <a:r>
              <a:rPr lang="zh-TW" altLang="en-US" sz="5400" kern="100" dirty="0">
                <a:latin typeface="Times New Roman"/>
                <a:ea typeface="標楷體"/>
                <a:cs typeface="新細明體"/>
              </a:rPr>
              <a:t>，就是把英文詞的意思直接翻譯成中文</a:t>
            </a:r>
            <a:r>
              <a:rPr lang="zh-TW" altLang="en-US" sz="5400" kern="100" dirty="0" smtClean="0">
                <a:latin typeface="Times New Roman"/>
                <a:ea typeface="標楷體"/>
                <a:cs typeface="新細明體"/>
              </a:rPr>
              <a:t>。</a:t>
            </a:r>
            <a:endParaRPr lang="en-US" sz="5400" kern="100" dirty="0">
              <a:effectLst/>
              <a:latin typeface="Times New Roman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73076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9599" y="318037"/>
            <a:ext cx="7848872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天使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島</a:t>
            </a:r>
            <a:r>
              <a:rPr lang="en-US" altLang="zh-TW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Angel Island</a:t>
            </a:r>
          </a:p>
          <a:p>
            <a:pPr lvl="0">
              <a:lnSpc>
                <a:spcPct val="150000"/>
              </a:lnSpc>
            </a:pPr>
            <a:r>
              <a:rPr lang="zh-TW" altLang="en-US" sz="5400" kern="100" dirty="0">
                <a:solidFill>
                  <a:srgbClr val="FF0000"/>
                </a:solidFill>
                <a:ea typeface="標楷體"/>
                <a:cs typeface="新細明體"/>
              </a:rPr>
              <a:t>籃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球</a:t>
            </a:r>
            <a:r>
              <a:rPr lang="en-US" altLang="zh-TW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basketball</a:t>
            </a:r>
          </a:p>
          <a:p>
            <a:pPr lvl="0">
              <a:lnSpc>
                <a:spcPct val="150000"/>
              </a:lnSpc>
            </a:pPr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硬</a:t>
            </a: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件</a:t>
            </a:r>
            <a:r>
              <a:rPr lang="en-US" altLang="zh-TW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hardware</a:t>
            </a:r>
          </a:p>
          <a:p>
            <a:pPr lvl="0">
              <a:lnSpc>
                <a:spcPct val="150000"/>
              </a:lnSpc>
            </a:pPr>
            <a:r>
              <a:rPr lang="zh-TW" altLang="en-US" sz="54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滑鼠</a:t>
            </a:r>
            <a:r>
              <a:rPr lang="en-US" altLang="zh-TW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mouse</a:t>
            </a:r>
          </a:p>
          <a:p>
            <a:pPr lvl="0">
              <a:lnSpc>
                <a:spcPct val="150000"/>
              </a:lnSpc>
            </a:pPr>
            <a:r>
              <a:rPr lang="zh-TW" altLang="en-US" sz="54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甜心</a:t>
            </a:r>
            <a:r>
              <a:rPr lang="en-US" altLang="zh-TW" sz="54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54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sweet heart</a:t>
            </a:r>
            <a:endParaRPr lang="en-US" sz="5400" kern="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857" y="8765"/>
            <a:ext cx="1903143" cy="101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00808"/>
            <a:ext cx="1128317" cy="122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32" y="3132601"/>
            <a:ext cx="2776220" cy="159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022" y="5301208"/>
            <a:ext cx="1265670" cy="1159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7624" y="1340768"/>
            <a:ext cx="61206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6600" kern="100" dirty="0">
                <a:latin typeface="Times New Roman"/>
                <a:ea typeface="標楷體"/>
                <a:cs typeface="新細明體"/>
              </a:rPr>
              <a:t>第三種形式</a:t>
            </a:r>
            <a:r>
              <a:rPr lang="zh-TW" altLang="en-US" sz="6600" kern="100" dirty="0" smtClean="0">
                <a:latin typeface="Times New Roman"/>
                <a:ea typeface="標楷體"/>
                <a:cs typeface="新細明體"/>
              </a:rPr>
              <a:t>是</a:t>
            </a:r>
            <a:endParaRPr lang="en-US" altLang="zh-TW" sz="6600" kern="100" dirty="0" smtClean="0">
              <a:latin typeface="Times New Roman"/>
              <a:ea typeface="標楷體"/>
              <a:cs typeface="新細明體"/>
            </a:endParaRPr>
          </a:p>
          <a:p>
            <a:r>
              <a:rPr lang="zh-TW" altLang="en-US" sz="6600" kern="100" dirty="0" smtClean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加</a:t>
            </a:r>
            <a:r>
              <a:rPr lang="zh-TW" altLang="en-US" sz="6600" kern="100" dirty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音譯</a:t>
            </a:r>
            <a:r>
              <a:rPr lang="zh-TW" altLang="en-US" sz="6600" kern="100" dirty="0" smtClean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「</a:t>
            </a:r>
            <a:r>
              <a:rPr lang="zh-TW" altLang="en-US" sz="6600" kern="100" dirty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說明</a:t>
            </a:r>
            <a:r>
              <a:rPr lang="zh-TW" altLang="en-US" sz="6600" kern="100" dirty="0" smtClean="0">
                <a:solidFill>
                  <a:srgbClr val="FF0000"/>
                </a:solidFill>
                <a:latin typeface="Times New Roman"/>
                <a:ea typeface="標楷體"/>
                <a:cs typeface="新細明體"/>
              </a:rPr>
              <a:t>」</a:t>
            </a:r>
            <a:r>
              <a:rPr lang="zh-TW" altLang="en-US" sz="6600" kern="100" dirty="0" smtClean="0">
                <a:latin typeface="Times New Roman"/>
                <a:ea typeface="標楷體"/>
                <a:cs typeface="新細明體"/>
              </a:rPr>
              <a:t>。</a:t>
            </a:r>
            <a:endParaRPr lang="en-US" sz="6600" kern="100" dirty="0">
              <a:effectLst/>
              <a:latin typeface="Times New Roman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613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484784"/>
            <a:ext cx="38779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 smtClean="0">
                <a:solidFill>
                  <a:srgbClr val="FF0000"/>
                </a:solidFill>
              </a:rPr>
              <a:t>麥當</a:t>
            </a:r>
            <a:r>
              <a:rPr lang="zh-TW" altLang="en-US" sz="9600" dirty="0" smtClean="0">
                <a:solidFill>
                  <a:srgbClr val="FF0000"/>
                </a:solidFill>
              </a:rPr>
              <a:t>勞</a:t>
            </a:r>
            <a:endParaRPr lang="en-US" altLang="zh-TW" sz="9600" dirty="0">
              <a:solidFill>
                <a:srgbClr val="FF0000"/>
              </a:solidFill>
            </a:endParaRPr>
          </a:p>
          <a:p>
            <a:r>
              <a:rPr lang="zh-TW" altLang="en-US" sz="9600" dirty="0" smtClean="0">
                <a:solidFill>
                  <a:srgbClr val="FF0000"/>
                </a:solidFill>
              </a:rPr>
              <a:t>麦</a:t>
            </a:r>
            <a:r>
              <a:rPr lang="zh-TW" altLang="en-US" sz="9600" dirty="0">
                <a:solidFill>
                  <a:srgbClr val="FF0000"/>
                </a:solidFill>
              </a:rPr>
              <a:t>当劳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8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552" y="332656"/>
            <a:ext cx="813690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48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啤</a:t>
            </a:r>
            <a:r>
              <a:rPr lang="zh-TW" altLang="en-US" sz="4800" kern="1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酒</a:t>
            </a:r>
            <a:r>
              <a:rPr lang="en-US" altLang="zh-TW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beer</a:t>
            </a:r>
          </a:p>
          <a:p>
            <a:r>
              <a:rPr lang="en-US" sz="40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beer</a:t>
            </a:r>
            <a:r>
              <a:rPr lang="zh-TW" altLang="en-US" sz="40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的音譯是「</a:t>
            </a:r>
            <a:r>
              <a:rPr lang="zh-TW" altLang="en-US" sz="40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啤」，而</a:t>
            </a:r>
            <a:r>
              <a:rPr lang="en-US" sz="40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beer</a:t>
            </a:r>
            <a:r>
              <a:rPr lang="zh-TW" altLang="en-US" sz="40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是一種「酒」，所以</a:t>
            </a:r>
            <a:r>
              <a:rPr lang="en-US" sz="40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beer</a:t>
            </a:r>
            <a:r>
              <a:rPr lang="zh-TW" altLang="en-US" sz="40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就翻譯成</a:t>
            </a:r>
            <a:r>
              <a:rPr lang="zh-TW" altLang="en-US" sz="40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「</a:t>
            </a:r>
            <a:r>
              <a:rPr lang="zh-TW" altLang="en-US" sz="40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啤酒</a:t>
            </a:r>
            <a:r>
              <a:rPr lang="zh-TW" altLang="en-US" sz="40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」了</a:t>
            </a:r>
            <a:endParaRPr lang="en-US" altLang="zh-TW" sz="4000" kern="100" dirty="0" smtClean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cs typeface="新細明體"/>
            </a:endParaRPr>
          </a:p>
          <a:p>
            <a:r>
              <a:rPr lang="zh-TW" altLang="en-US" sz="48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高爾夫球</a:t>
            </a:r>
            <a:r>
              <a:rPr lang="zh-TW" alt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：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golf</a:t>
            </a:r>
          </a:p>
          <a:p>
            <a:r>
              <a:rPr lang="zh-TW" altLang="en-US" sz="48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酒</a:t>
            </a:r>
            <a:r>
              <a:rPr lang="zh-TW" alt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吧</a:t>
            </a:r>
            <a:r>
              <a:rPr lang="en-US" altLang="zh-TW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bar</a:t>
            </a:r>
          </a:p>
          <a:p>
            <a:r>
              <a:rPr lang="zh-TW" altLang="en-US" sz="48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奇異</a:t>
            </a:r>
            <a:r>
              <a:rPr lang="zh-TW" alt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果</a:t>
            </a:r>
            <a:r>
              <a:rPr lang="en-US" altLang="zh-TW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Kiwi</a:t>
            </a:r>
          </a:p>
          <a:p>
            <a:r>
              <a:rPr lang="zh-TW" altLang="en-US" sz="4800" kern="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信用</a:t>
            </a:r>
            <a:r>
              <a:rPr lang="zh-TW" alt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卡</a:t>
            </a:r>
            <a:r>
              <a:rPr lang="en-US" altLang="zh-TW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credit card</a:t>
            </a:r>
          </a:p>
          <a:p>
            <a:r>
              <a:rPr lang="zh-TW" alt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德州</a:t>
            </a:r>
            <a:r>
              <a:rPr lang="en-US" altLang="zh-TW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:</a:t>
            </a:r>
            <a:r>
              <a:rPr lang="en-US" sz="4800" kern="1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Texas</a:t>
            </a:r>
            <a:endParaRPr lang="en-US" sz="4800" kern="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5680"/>
            <a:ext cx="2016318" cy="1066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1103382" cy="150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2564904"/>
            <a:ext cx="1903987" cy="187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98243"/>
            <a:ext cx="1498867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653136"/>
            <a:ext cx="1788537" cy="95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935996"/>
            <a:ext cx="1216401" cy="79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6818" y="620688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最後一種形式就是</a:t>
            </a:r>
            <a:r>
              <a:rPr lang="zh-TW" altLang="en-US" sz="48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造新字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：除了氧、氫、氯和氮這四個字是</a:t>
            </a:r>
            <a:r>
              <a:rPr lang="zh-TW" altLang="en-US" sz="4800" kern="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「會意」加「形狀」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以外，其它造的新字都是「音譯」加「形狀」</a:t>
            </a:r>
            <a:r>
              <a:rPr 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,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比如：氟、鐳、鈾就是</a:t>
            </a:r>
            <a:r>
              <a:rPr lang="en-US" sz="4800" u="sng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F</a:t>
            </a:r>
            <a:r>
              <a:rPr 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luorine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、</a:t>
            </a:r>
            <a:r>
              <a:rPr lang="en-US" sz="4800" u="sng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Ra</a:t>
            </a:r>
            <a:r>
              <a:rPr 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dium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、</a:t>
            </a:r>
            <a:r>
              <a:rPr lang="en-US" sz="4800" u="sng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U</a:t>
            </a:r>
            <a:r>
              <a:rPr 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ranium</a:t>
            </a:r>
            <a:r>
              <a:rPr lang="zh-TW" altLang="en-US" sz="4800" kern="100" dirty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。</a:t>
            </a:r>
            <a:endParaRPr lang="en-US" sz="48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164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407275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9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隨手</a:t>
            </a:r>
            <a:r>
              <a:rPr lang="en-US" altLang="zh-TW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(at one’s convenience)</a:t>
            </a:r>
            <a:endParaRPr lang="en-US" sz="4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96752"/>
            <a:ext cx="8892480" cy="5400600"/>
          </a:xfrm>
        </p:spPr>
        <p:txBody>
          <a:bodyPr>
            <a:normAutofit/>
          </a:bodyPr>
          <a:lstStyle/>
          <a:p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節約能源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(conservation of energy) 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的第一步就是要記得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隨手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關燈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35836"/>
            <a:ext cx="3744416" cy="181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2971801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0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3556"/>
            <a:ext cx="6336704" cy="2465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0037"/>
            <a:ext cx="2448272" cy="260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31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6950443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01008"/>
            <a:ext cx="2088232" cy="396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112" y="3501008"/>
            <a:ext cx="1368152" cy="326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0112" y="630932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/>
              <a:t>花木蘭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278560" cy="279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63061"/>
            <a:ext cx="2949898" cy="24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16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脫口秀</a:t>
            </a:r>
            <a:r>
              <a:rPr lang="zh-TW" altLang="en-US" sz="6000" b="1" dirty="0" smtClean="0">
                <a:solidFill>
                  <a:srgbClr val="0070C0"/>
                </a:solidFill>
              </a:rPr>
              <a:t> </a:t>
            </a:r>
            <a:r>
              <a:rPr lang="en-US" altLang="zh-TW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(talk show)</a:t>
            </a:r>
            <a:endParaRPr lang="en-US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268760"/>
            <a:ext cx="8892480" cy="558924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你喜歡中國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相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聲</a:t>
            </a:r>
            <a:r>
              <a:rPr lang="en-US" altLang="zh-TW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(crosstalk)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還是美國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脫口秀</a:t>
            </a:r>
            <a:r>
              <a:rPr lang="en-US" altLang="zh-TW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en-US" sz="5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 descr="相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008" y="3501344"/>
            <a:ext cx="4536000" cy="30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 descr="秀脫口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3905" y="3609328"/>
            <a:ext cx="4402591" cy="27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980728"/>
            <a:ext cx="7056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/>
              <a:t>中國人在美國的脫口</a:t>
            </a:r>
            <a:r>
              <a:rPr lang="zh-TW" altLang="en-US" sz="3200" b="1" dirty="0" smtClean="0"/>
              <a:t>秀</a:t>
            </a:r>
            <a:r>
              <a:rPr lang="en-US" altLang="zh-TW" sz="3200" b="1" dirty="0" smtClean="0"/>
              <a:t>:</a:t>
            </a:r>
            <a:r>
              <a:rPr lang="zh-TW" altLang="en-US" sz="3200" b="1" dirty="0" smtClean="0"/>
              <a:t>黃西</a:t>
            </a:r>
            <a:r>
              <a:rPr lang="en-US" altLang="zh-TW" sz="3200" b="1" dirty="0" smtClean="0"/>
              <a:t> Joe Wong</a:t>
            </a:r>
            <a:r>
              <a:rPr lang="zh-TW" altLang="en-US" sz="3200" b="1" dirty="0" smtClean="0"/>
              <a:t> </a:t>
            </a:r>
            <a:endParaRPr lang="zh-TW" altLang="en-US" sz="3200" b="1" dirty="0"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988840"/>
            <a:ext cx="7939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华裔脱口秀第一人黄西聊聊消费中美消费观差</a:t>
            </a:r>
            <a:r>
              <a:rPr lang="zh-CN" altLang="en-US" sz="2800" b="1" dirty="0" smtClean="0"/>
              <a:t>异</a:t>
            </a:r>
            <a:r>
              <a:rPr lang="zh-TW" altLang="en-US" sz="2800" b="1" dirty="0" smtClean="0"/>
              <a:t> </a:t>
            </a:r>
            <a:r>
              <a:rPr lang="en-US" altLang="zh-TW" sz="2800" b="1" dirty="0" smtClean="0"/>
              <a:t>:</a:t>
            </a:r>
            <a:r>
              <a:rPr lang="zh-TW" altLang="en-US" sz="2800" b="1" dirty="0" smtClean="0"/>
              <a:t> </a:t>
            </a:r>
            <a:r>
              <a:rPr lang="en-US" altLang="zh-TW" sz="2800" b="1" dirty="0"/>
              <a:t>https://www.youtube.com/watch?v=ETue5YJbrRE</a:t>
            </a:r>
            <a:endParaRPr lang="zh-CN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467544" y="3645024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黄西（</a:t>
            </a:r>
            <a:r>
              <a:rPr lang="en-US" altLang="zh-CN" sz="2800" b="1" dirty="0"/>
              <a:t>Joe Wong</a:t>
            </a:r>
            <a:r>
              <a:rPr lang="zh-CN" altLang="en-US" sz="2800" b="1" dirty="0"/>
              <a:t>）在美国记者年会上的脱口</a:t>
            </a:r>
            <a:r>
              <a:rPr lang="zh-CN" altLang="en-US" sz="2800" b="1" dirty="0" smtClean="0"/>
              <a:t>秀</a:t>
            </a:r>
            <a:r>
              <a:rPr lang="en-US" altLang="zh-CN" sz="2800" b="1" dirty="0"/>
              <a:t>:</a:t>
            </a:r>
            <a:r>
              <a:rPr lang="en-US" altLang="zh-CN" sz="2800" b="1" dirty="0" smtClean="0"/>
              <a:t> </a:t>
            </a:r>
            <a:r>
              <a:rPr lang="en-US" altLang="zh-CN" sz="2800" b="1" dirty="0"/>
              <a:t>https://www.youtube.com/watch?v=uomZVM3R114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253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19" y="692696"/>
            <a:ext cx="7061147" cy="246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53" y="3501008"/>
            <a:ext cx="4030249" cy="229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49" y="3402787"/>
            <a:ext cx="3061287" cy="249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76160"/>
            <a:ext cx="701175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8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7589502" cy="243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8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大致</a:t>
            </a:r>
            <a:r>
              <a:rPr lang="en-US" altLang="zh-TW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(in general)</a:t>
            </a:r>
            <a:endParaRPr lang="en-US" sz="4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196752"/>
            <a:ext cx="8892480" cy="54006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這兩個班級上課的進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大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致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相同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5" name="圖片 4" descr="上課進度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6943" y="3285384"/>
            <a:ext cx="521738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5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一致</a:t>
            </a:r>
            <a:r>
              <a:rPr lang="en-US" altLang="zh-TW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(unanimously, same)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08112"/>
            <a:ext cx="9144000" cy="5805264"/>
          </a:xfrm>
        </p:spPr>
        <p:txBody>
          <a:bodyPr>
            <a:normAutofit/>
          </a:bodyPr>
          <a:lstStyle/>
          <a:p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拔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河比賽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時， 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我們要步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調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致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，同心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協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力，才有可能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獲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得</a:t>
            </a:r>
            <a:r>
              <a:rPr lang="zh-TW" altLang="en-US" sz="5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勝利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5" name="圖片 4" descr="拔河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8296" y="3681384"/>
            <a:ext cx="6132056" cy="32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062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80916"/>
            <a:ext cx="7200800" cy="532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18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英文也有外來詞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3568" y="1700808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3200" b="1" dirty="0"/>
              <a:t>solo </a:t>
            </a:r>
            <a:r>
              <a:rPr lang="zh-TW" altLang="en-US" sz="3200" b="1" dirty="0"/>
              <a:t>獨奏、獨唱、單獨表</a:t>
            </a:r>
            <a:r>
              <a:rPr lang="zh-TW" altLang="en-US" sz="3200" b="1" dirty="0" smtClean="0"/>
              <a:t>演</a:t>
            </a:r>
            <a:r>
              <a:rPr lang="en-US" altLang="zh-TW" sz="3200" b="1" dirty="0" smtClean="0"/>
              <a:t>:</a:t>
            </a:r>
            <a:r>
              <a:rPr lang="zh-TW" altLang="en-US" sz="3200" dirty="0"/>
              <a:t> </a:t>
            </a:r>
            <a:r>
              <a:rPr lang="en-US" altLang="zh-TW" sz="3200" dirty="0" smtClean="0"/>
              <a:t> </a:t>
            </a:r>
            <a:r>
              <a:rPr lang="zh-TW" altLang="en-US" sz="3200" dirty="0"/>
              <a:t>這個</a:t>
            </a:r>
            <a:r>
              <a:rPr lang="zh-TW" altLang="en-US" sz="3200" dirty="0" smtClean="0"/>
              <a:t>字在</a:t>
            </a:r>
            <a:r>
              <a:rPr lang="zh-TW" altLang="en-US" sz="3200" dirty="0"/>
              <a:t>義大利文中是表示「僅僅、單獨」的意</a:t>
            </a:r>
            <a:r>
              <a:rPr lang="zh-TW" altLang="en-US" sz="3200" dirty="0" smtClean="0"/>
              <a:t>思</a:t>
            </a:r>
            <a:endParaRPr lang="en-US" altLang="zh-TW" sz="3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b="1" dirty="0"/>
              <a:t>tsunami </a:t>
            </a:r>
            <a:r>
              <a:rPr lang="zh-TW" altLang="en-US" sz="3200" b="1" dirty="0"/>
              <a:t>海</a:t>
            </a:r>
            <a:r>
              <a:rPr lang="zh-TW" altLang="en-US" sz="3200" b="1" dirty="0" smtClean="0"/>
              <a:t>嘯</a:t>
            </a:r>
            <a:r>
              <a:rPr lang="en-US" altLang="zh-TW" sz="3200" b="1" dirty="0" smtClean="0"/>
              <a:t>:</a:t>
            </a:r>
            <a:r>
              <a:rPr lang="zh-TW" altLang="en-US" sz="3200" b="1" dirty="0" smtClean="0"/>
              <a:t> </a:t>
            </a:r>
            <a:r>
              <a:rPr lang="en-US" sz="3200" dirty="0" err="1"/>
              <a:t>Tsu</a:t>
            </a:r>
            <a:r>
              <a:rPr lang="en-US" sz="3200" dirty="0"/>
              <a:t> </a:t>
            </a:r>
            <a:r>
              <a:rPr lang="zh-TW" altLang="en-US" sz="3200" dirty="0"/>
              <a:t>是日文的「港口」，</a:t>
            </a:r>
            <a:r>
              <a:rPr lang="en-US" sz="3200" dirty="0" err="1"/>
              <a:t>nami</a:t>
            </a:r>
            <a:r>
              <a:rPr lang="en-US" sz="3200" dirty="0"/>
              <a:t> </a:t>
            </a:r>
            <a:r>
              <a:rPr lang="zh-TW" altLang="en-US" sz="3200" dirty="0"/>
              <a:t>是指「海浪</a:t>
            </a:r>
            <a:r>
              <a:rPr lang="zh-TW" altLang="en-US" sz="3200" dirty="0" smtClean="0"/>
              <a:t>」</a:t>
            </a:r>
            <a:endParaRPr lang="en-US" altLang="zh-TW" sz="3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b="1" dirty="0"/>
              <a:t>karate </a:t>
            </a:r>
            <a:r>
              <a:rPr lang="zh-TW" altLang="en-US" sz="3200" b="1" dirty="0"/>
              <a:t>空手</a:t>
            </a:r>
            <a:r>
              <a:rPr lang="zh-TW" altLang="en-US" sz="3200" b="1" dirty="0" smtClean="0"/>
              <a:t>道</a:t>
            </a:r>
            <a:r>
              <a:rPr lang="en-US" altLang="zh-TW" sz="3200" b="1" dirty="0" smtClean="0"/>
              <a:t>:</a:t>
            </a:r>
            <a:r>
              <a:rPr lang="zh-TW" altLang="en-US" sz="3200" b="1" dirty="0" smtClean="0"/>
              <a:t> </a:t>
            </a:r>
            <a:r>
              <a:rPr lang="zh-TW" altLang="en-US" sz="3200" dirty="0"/>
              <a:t>這個字來自於日文，指的是不使用武器，完全赤手空拳搏鬥的一種武術</a:t>
            </a:r>
            <a:r>
              <a:rPr lang="zh-TW" altLang="en-US" sz="3200" dirty="0" smtClean="0"/>
              <a:t>。</a:t>
            </a:r>
            <a:endParaRPr lang="en-US" altLang="zh-TW" sz="3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b="1" dirty="0" err="1"/>
              <a:t>feng</a:t>
            </a:r>
            <a:r>
              <a:rPr lang="en-US" sz="3200" b="1" dirty="0"/>
              <a:t> </a:t>
            </a:r>
            <a:r>
              <a:rPr lang="en-US" sz="3200" b="1" dirty="0" err="1"/>
              <a:t>shui</a:t>
            </a:r>
            <a:r>
              <a:rPr lang="en-US" sz="3200" b="1" dirty="0"/>
              <a:t> </a:t>
            </a:r>
            <a:r>
              <a:rPr lang="zh-TW" altLang="en-US" sz="3200" b="1" dirty="0"/>
              <a:t>風</a:t>
            </a:r>
            <a:r>
              <a:rPr lang="zh-TW" altLang="en-US" sz="3200" b="1" dirty="0" smtClean="0"/>
              <a:t>水</a:t>
            </a:r>
            <a:r>
              <a:rPr lang="en-US" altLang="zh-TW" sz="3200" b="1" dirty="0" smtClean="0"/>
              <a:t>:</a:t>
            </a:r>
            <a:r>
              <a:rPr lang="en-US" sz="3200" b="1" dirty="0"/>
              <a:t> </a:t>
            </a:r>
            <a:r>
              <a:rPr lang="en-US" sz="3200" b="1" dirty="0" err="1"/>
              <a:t>feng</a:t>
            </a:r>
            <a:r>
              <a:rPr lang="en-US" sz="3200" b="1" dirty="0"/>
              <a:t> </a:t>
            </a:r>
            <a:r>
              <a:rPr lang="en-US" sz="3200" b="1" dirty="0" err="1"/>
              <a:t>shui</a:t>
            </a:r>
            <a:r>
              <a:rPr lang="en-US" sz="3200" b="1" dirty="0"/>
              <a:t> </a:t>
            </a:r>
            <a:r>
              <a:rPr lang="zh-TW" altLang="en-US" sz="3200" b="1" dirty="0"/>
              <a:t>風水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b="1" dirty="0"/>
              <a:t>typhoon </a:t>
            </a:r>
            <a:r>
              <a:rPr lang="zh-TW" altLang="en-US" sz="3200" b="1" dirty="0"/>
              <a:t>颱</a:t>
            </a:r>
            <a:r>
              <a:rPr lang="zh-TW" altLang="en-US" sz="3200" b="1" dirty="0" smtClean="0"/>
              <a:t>風</a:t>
            </a:r>
            <a:r>
              <a:rPr lang="en-US" altLang="zh-TW" sz="3200" b="1" dirty="0" smtClean="0"/>
              <a:t>:</a:t>
            </a:r>
            <a:r>
              <a:rPr lang="zh-TW" altLang="en-US" sz="3200" b="1" dirty="0" smtClean="0"/>
              <a:t> </a:t>
            </a:r>
            <a:r>
              <a:rPr lang="zh-TW" altLang="en-US" sz="3200" dirty="0"/>
              <a:t>是從中文這樣音譯過去</a:t>
            </a:r>
            <a:r>
              <a:rPr lang="zh-TW" altLang="en-US" sz="3200" dirty="0" smtClean="0"/>
              <a:t>的</a:t>
            </a:r>
            <a:endParaRPr lang="zh-TW" altLang="en-US" sz="32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TW" alt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TW" alt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5056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213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661658" cy="578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931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22877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9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631291" cy="360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38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204864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>
                <a:solidFill>
                  <a:srgbClr val="FF0000"/>
                </a:solidFill>
              </a:rPr>
              <a:t>好市</a:t>
            </a:r>
            <a:r>
              <a:rPr lang="zh-TW" altLang="en-US" sz="9600" dirty="0" smtClean="0">
                <a:solidFill>
                  <a:srgbClr val="FF0000"/>
                </a:solidFill>
              </a:rPr>
              <a:t>多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7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187" y="1157162"/>
            <a:ext cx="615315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05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060848"/>
            <a:ext cx="38779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>
                <a:solidFill>
                  <a:srgbClr val="FF0000"/>
                </a:solidFill>
              </a:rPr>
              <a:t>塔可</a:t>
            </a:r>
            <a:r>
              <a:rPr lang="zh-TW" altLang="en-US" sz="9600" dirty="0" smtClean="0">
                <a:solidFill>
                  <a:srgbClr val="FF0000"/>
                </a:solidFill>
              </a:rPr>
              <a:t>鐘</a:t>
            </a:r>
            <a:endParaRPr lang="en-US" altLang="zh-TW" sz="9600" dirty="0">
              <a:solidFill>
                <a:srgbClr val="FF0000"/>
              </a:solidFill>
            </a:endParaRPr>
          </a:p>
          <a:p>
            <a:r>
              <a:rPr lang="zh-TW" altLang="en-US" sz="9600" dirty="0" smtClean="0">
                <a:solidFill>
                  <a:srgbClr val="FF0000"/>
                </a:solidFill>
              </a:rPr>
              <a:t>塔</a:t>
            </a:r>
            <a:r>
              <a:rPr lang="zh-TW" altLang="en-US" sz="9600" dirty="0">
                <a:solidFill>
                  <a:srgbClr val="FF0000"/>
                </a:solidFill>
              </a:rPr>
              <a:t>可钟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5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538162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420888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>
                <a:solidFill>
                  <a:srgbClr val="FF0000"/>
                </a:solidFill>
              </a:rPr>
              <a:t>星巴</a:t>
            </a:r>
            <a:r>
              <a:rPr lang="zh-TW" altLang="en-US" sz="9600" dirty="0" smtClean="0">
                <a:solidFill>
                  <a:srgbClr val="FF0000"/>
                </a:solidFill>
              </a:rPr>
              <a:t>克咖啡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4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14450</TotalTime>
  <Words>775</Words>
  <Application>Microsoft Office PowerPoint</Application>
  <PresentationFormat>On-screen Show (4:3)</PresentationFormat>
  <Paragraphs>93</Paragraphs>
  <Slides>48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佈景主題</vt:lpstr>
      <vt:lpstr>說說看這些商店的中文名稱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請猜猜看這些中文名稱是指英文的什麼商店?</vt:lpstr>
      <vt:lpstr>請猜猜看這些中文名稱是指英文的什麼商店?</vt:lpstr>
      <vt:lpstr>外來詞</vt:lpstr>
      <vt:lpstr>PowerPoint Presentation</vt:lpstr>
      <vt:lpstr>1. 中文的外來詞大多數是從哪裡來? 2.中文的外來詞形式有幾種?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隨手(at one’s convenience)</vt:lpstr>
      <vt:lpstr>PowerPoint Presentation</vt:lpstr>
      <vt:lpstr>PowerPoint Presentation</vt:lpstr>
      <vt:lpstr>PowerPoint Presentation</vt:lpstr>
      <vt:lpstr>脫口秀 (talk show)</vt:lpstr>
      <vt:lpstr>PowerPoint Presentation</vt:lpstr>
      <vt:lpstr>PowerPoint Presentation</vt:lpstr>
      <vt:lpstr>PowerPoint Presentation</vt:lpstr>
      <vt:lpstr>大致(in general)</vt:lpstr>
      <vt:lpstr>一致(unanimously, same)</vt:lpstr>
      <vt:lpstr>PowerPoint Presentation</vt:lpstr>
      <vt:lpstr>英文也有外來詞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382</cp:revision>
  <dcterms:created xsi:type="dcterms:W3CDTF">2015-05-08T03:13:01Z</dcterms:created>
  <dcterms:modified xsi:type="dcterms:W3CDTF">2020-08-02T04:55:36Z</dcterms:modified>
</cp:coreProperties>
</file>